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61" r:id="rId2"/>
    <p:sldId id="266" r:id="rId3"/>
    <p:sldId id="290" r:id="rId4"/>
    <p:sldId id="291" r:id="rId5"/>
    <p:sldId id="292" r:id="rId6"/>
    <p:sldId id="293" r:id="rId7"/>
    <p:sldId id="294" r:id="rId8"/>
    <p:sldId id="295" r:id="rId9"/>
    <p:sldId id="296" r:id="rId10"/>
    <p:sldId id="297" r:id="rId11"/>
    <p:sldId id="298" r:id="rId12"/>
    <p:sldId id="299" r:id="rId13"/>
    <p:sldId id="300" r:id="rId14"/>
    <p:sldId id="301" r:id="rId15"/>
    <p:sldId id="302" r:id="rId16"/>
    <p:sldId id="313" r:id="rId17"/>
    <p:sldId id="303" r:id="rId18"/>
    <p:sldId id="304" r:id="rId19"/>
    <p:sldId id="305" r:id="rId20"/>
    <p:sldId id="306" r:id="rId21"/>
    <p:sldId id="307" r:id="rId22"/>
    <p:sldId id="308" r:id="rId23"/>
    <p:sldId id="314" r:id="rId24"/>
    <p:sldId id="310" r:id="rId25"/>
    <p:sldId id="311" r:id="rId26"/>
    <p:sldId id="312" r:id="rId27"/>
    <p:sldId id="315" r:id="rId28"/>
    <p:sldId id="316" r:id="rId29"/>
    <p:sldId id="317" r:id="rId30"/>
    <p:sldId id="318" r:id="rId31"/>
    <p:sldId id="329" r:id="rId32"/>
    <p:sldId id="319" r:id="rId33"/>
    <p:sldId id="320" r:id="rId3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9" d="100"/>
          <a:sy n="79" d="100"/>
        </p:scale>
        <p:origin x="-78" y="-8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10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DC9217-18D5-46DF-B933-1CC3B66310C5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85EE41-1A71-4F5E-87B7-62938C99AC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730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85EE41-1A71-4F5E-87B7-62938C99AC7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158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courtesy</a:t>
            </a:r>
            <a:r>
              <a:rPr lang="zh-CN" altLang="en-US" dirty="0" smtClean="0"/>
              <a:t>英 </a:t>
            </a:r>
            <a:r>
              <a:rPr lang="en-US" altLang="zh-CN" dirty="0" smtClean="0"/>
              <a:t>[ˈ</a:t>
            </a:r>
            <a:r>
              <a:rPr lang="en-US" altLang="zh-CN" dirty="0" err="1" smtClean="0"/>
              <a:t>kɜ:təsi</a:t>
            </a:r>
            <a:r>
              <a:rPr lang="en-US" altLang="zh-CN" dirty="0" smtClean="0"/>
              <a:t>]   </a:t>
            </a:r>
            <a:r>
              <a:rPr lang="zh-CN" altLang="en-US" dirty="0" smtClean="0"/>
              <a:t>美 </a:t>
            </a:r>
            <a:r>
              <a:rPr lang="en-US" altLang="zh-CN" dirty="0" smtClean="0"/>
              <a:t>[ˈ</a:t>
            </a:r>
            <a:r>
              <a:rPr lang="en-US" altLang="zh-CN" dirty="0" err="1" smtClean="0"/>
              <a:t>kɜ:rtəsi</a:t>
            </a:r>
            <a:r>
              <a:rPr lang="en-US" altLang="zh-CN" dirty="0" smtClean="0"/>
              <a:t>]  n.</a:t>
            </a:r>
            <a:r>
              <a:rPr lang="zh-CN" altLang="en-US" dirty="0" smtClean="0"/>
              <a:t>承蒙</a:t>
            </a:r>
            <a:r>
              <a:rPr lang="en-US" altLang="zh-CN" dirty="0" smtClean="0"/>
              <a:t>;</a:t>
            </a:r>
            <a:r>
              <a:rPr lang="zh-CN" altLang="en-US" dirty="0" smtClean="0"/>
              <a:t>谦恭有礼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85EE41-1A71-4F5E-87B7-62938C99AC7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54799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85EE41-1A71-4F5E-87B7-62938C99AC74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4280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1987E-44CF-480B-A28B-24D4E61ADC08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00EF1-0B1C-49AC-90B2-C23B4744CE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7666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1987E-44CF-480B-A28B-24D4E61ADC08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00EF1-0B1C-49AC-90B2-C23B4744CE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8874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1987E-44CF-480B-A28B-24D4E61ADC08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00EF1-0B1C-49AC-90B2-C23B4744CE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1766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1987E-44CF-480B-A28B-24D4E61ADC08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00EF1-0B1C-49AC-90B2-C23B4744CE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6631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1987E-44CF-480B-A28B-24D4E61ADC08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00EF1-0B1C-49AC-90B2-C23B4744CE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8391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1987E-44CF-480B-A28B-24D4E61ADC08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00EF1-0B1C-49AC-90B2-C23B4744CE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6425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1987E-44CF-480B-A28B-24D4E61ADC08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00EF1-0B1C-49AC-90B2-C23B4744CE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7094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1987E-44CF-480B-A28B-24D4E61ADC08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00EF1-0B1C-49AC-90B2-C23B4744CE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0430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1987E-44CF-480B-A28B-24D4E61ADC08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00EF1-0B1C-49AC-90B2-C23B4744CE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2632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1987E-44CF-480B-A28B-24D4E61ADC08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00EF1-0B1C-49AC-90B2-C23B4744CE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681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1987E-44CF-480B-A28B-24D4E61ADC08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00EF1-0B1C-49AC-90B2-C23B4744CE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9195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A1987E-44CF-480B-A28B-24D4E61ADC08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B00EF1-0B1C-49AC-90B2-C23B4744CE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6209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10" Type="http://schemas.openxmlformats.org/officeDocument/2006/relationships/image" Target="../media/image310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标题 1"/>
          <p:cNvSpPr>
            <a:spLocks noGrp="1"/>
          </p:cNvSpPr>
          <p:nvPr>
            <p:ph type="title"/>
          </p:nvPr>
        </p:nvSpPr>
        <p:spPr>
          <a:xfrm>
            <a:off x="395288" y="2636838"/>
            <a:ext cx="8497192" cy="1143000"/>
          </a:xfrm>
        </p:spPr>
        <p:txBody>
          <a:bodyPr>
            <a:normAutofit/>
          </a:bodyPr>
          <a:lstStyle/>
          <a:p>
            <a:r>
              <a:rPr lang="en-US" altLang="en-US" dirty="0" smtClean="0">
                <a:ea typeface="MS PGothic" pitchFamily="34" charset="-128"/>
              </a:rPr>
              <a:t>Feedback</a:t>
            </a:r>
            <a:endParaRPr lang="en-US" altLang="zh-CN" dirty="0" smtClean="0">
              <a:ea typeface="MS PGothic" pitchFamily="34" charset="-128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860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 descr="C://Users/jianhua/AppData/Local/YNote/data/jhyin12@163.com/cb07985e3a3e487693fc93c2a34e9a5c/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60648"/>
            <a:ext cx="88011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4061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" descr="C://Users/jianhua/AppData/Local/YNote/data/jhyin12@163.com/f45c821a5ccc434e9bc30b9956d301dd/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88640"/>
            <a:ext cx="88011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63282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5" name="Picture 1" descr="C://Users/jianhua/AppData/Local/YNote/data/jhyin12@163.com/38f9593487d54da68918337d3d851817/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332656"/>
            <a:ext cx="88011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0355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 descr="C://Users/jianhua/AppData/Local/YNote/data/jhyin12@163.com/f03b995ffa6745ada6076a78b6f6a7e7/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488" y="260648"/>
            <a:ext cx="88011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2554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Picture 1" descr="C://Users/jianhua/AppData/Local/YNote/data/jhyin12@163.com/309d27ca5c824fa2b154e8934a2920ac/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404664"/>
            <a:ext cx="88011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40615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9512" y="260648"/>
            <a:ext cx="8801100" cy="4953000"/>
            <a:chOff x="179512" y="260648"/>
            <a:chExt cx="8801100" cy="4953000"/>
          </a:xfrm>
        </p:grpSpPr>
        <p:pic>
          <p:nvPicPr>
            <p:cNvPr id="14337" name="Picture 1" descr="C://Users/jianhua/AppData/Local/YNote/data/jhyin12@163.com/d69fe909decf468fa86f4c642a55217f/clipboard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9512" y="260648"/>
              <a:ext cx="8801100" cy="4953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88224" y="3885108"/>
              <a:ext cx="1872208" cy="12720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66328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标题 1"/>
          <p:cNvSpPr>
            <a:spLocks noGrp="1"/>
          </p:cNvSpPr>
          <p:nvPr>
            <p:ph type="title"/>
          </p:nvPr>
        </p:nvSpPr>
        <p:spPr>
          <a:xfrm>
            <a:off x="395288" y="2636838"/>
            <a:ext cx="8497192" cy="1143000"/>
          </a:xfrm>
        </p:spPr>
        <p:txBody>
          <a:bodyPr>
            <a:normAutofit/>
          </a:bodyPr>
          <a:lstStyle/>
          <a:p>
            <a:r>
              <a:rPr lang="en-US" altLang="en-US" dirty="0" smtClean="0">
                <a:ea typeface="MS PGothic" pitchFamily="34" charset="-128"/>
              </a:rPr>
              <a:t>Web Search</a:t>
            </a:r>
            <a:endParaRPr lang="en-US" altLang="zh-CN" dirty="0" smtClean="0">
              <a:ea typeface="MS PGothic" pitchFamily="34" charset="-128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9196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1" name="Picture 1" descr="C:\Users\jianhua\AppData\Local\YNote\data\jhyin12@163.com\b3440c0d86fe4e06bc8be95ab44902a5\clipboar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60648"/>
            <a:ext cx="8753475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03552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icture 1" descr="C:\Users\jianhua\AppData\Local\YNote\data\jhyin12@163.com\ec0e1ac036fd42f6989e2651661189cb\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332656"/>
            <a:ext cx="8905875" cy="508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2554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icture 1" descr="C:\Users\jianhua\AppData\Local\YNote\data\jhyin12@163.com\01bbff0df2174039bfc6635017298483\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60648"/>
            <a:ext cx="8677275" cy="501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4061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" descr="C://Users/jianhua/AppData/Local/YNote/data/jhyin12@163.com/a5d4d068c48649079d2355e7ad618ba0/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04664"/>
            <a:ext cx="88011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54174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51520" y="260648"/>
            <a:ext cx="8791575" cy="5010150"/>
            <a:chOff x="251520" y="260648"/>
            <a:chExt cx="8791575" cy="5010150"/>
          </a:xfrm>
        </p:grpSpPr>
        <p:pic>
          <p:nvPicPr>
            <p:cNvPr id="18433" name="Picture 1" descr="C:\Users\jianhua\AppData\Local\YNote\data\jhyin12@163.com\fd88fd132ba7460787cd62abae09a730\clipboard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520" y="260648"/>
              <a:ext cx="8791575" cy="50101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434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80312" y="3885109"/>
              <a:ext cx="1543538" cy="12471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663282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7" name="Picture 1" descr="C:\Users\jianhua\AppData\Local\YNote\data\jhyin12@163.com\c2451e57b1174c749dda73e8180d4887\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32655"/>
            <a:ext cx="8829675" cy="500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03552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23528" y="404664"/>
            <a:ext cx="8467725" cy="4686300"/>
            <a:chOff x="323528" y="404664"/>
            <a:chExt cx="8467725" cy="4686300"/>
          </a:xfrm>
        </p:grpSpPr>
        <p:pic>
          <p:nvPicPr>
            <p:cNvPr id="20481" name="Picture 1" descr="C:\Users\jianhua\AppData\Local\YNote\data\jhyin12@163.com\296da8b3ef444577bafd7239be6b7ca6\clipboard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3528" y="404664"/>
              <a:ext cx="8467725" cy="4686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82959" y="3573016"/>
              <a:ext cx="1782376" cy="1440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62554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标题 1"/>
          <p:cNvSpPr>
            <a:spLocks noGrp="1"/>
          </p:cNvSpPr>
          <p:nvPr>
            <p:ph type="title"/>
          </p:nvPr>
        </p:nvSpPr>
        <p:spPr>
          <a:xfrm>
            <a:off x="395288" y="2636838"/>
            <a:ext cx="8497192" cy="1143000"/>
          </a:xfrm>
        </p:spPr>
        <p:txBody>
          <a:bodyPr>
            <a:normAutofit/>
          </a:bodyPr>
          <a:lstStyle/>
          <a:p>
            <a:r>
              <a:rPr lang="en-US" altLang="en-US" dirty="0" smtClean="0">
                <a:ea typeface="MS PGothic" pitchFamily="34" charset="-128"/>
              </a:rPr>
              <a:t>Link </a:t>
            </a:r>
            <a:r>
              <a:rPr lang="en-US" altLang="zh-CN" dirty="0" smtClean="0">
                <a:ea typeface="MS PGothic" pitchFamily="34" charset="-128"/>
              </a:rPr>
              <a:t>Analysis</a:t>
            </a:r>
            <a:endParaRPr lang="en-US" altLang="zh-CN" dirty="0" smtClean="0">
              <a:ea typeface="MS PGothic" pitchFamily="34" charset="-128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916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5" name="Picture 1" descr="C:\Users\jianhua\AppData\Local\YNote\data\jhyin12@163.com\22186f5559c147b3a6481123a9a21a10\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404664"/>
            <a:ext cx="8801100" cy="422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6328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C:\Users\jianhua\AppData\Local\YNote\data\jhyin12@163.com\0d6b92132672418e8fdfebe43e4b44ef\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60648"/>
            <a:ext cx="8543925" cy="481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0355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Picture 1" descr="C:\Users\jianhua\AppData\Local\YNote\data\jhyin12@163.com\fbc7ff78578e4165869f26f38d3684e0\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60648"/>
            <a:ext cx="8629650" cy="479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2554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" descr="C:\Users\jianhua\AppData\Local\YNote\data\jhyin12@163.com\d1483872d5e3450ba12ae853decee127\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60648"/>
            <a:ext cx="8324850" cy="463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1516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Picture 1" descr="C:\Users\jianhua\AppData\Local\YNote\data\jhyin12@163.com\0c9d198ea3754364822d8e11bfdfff5b\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404664"/>
            <a:ext cx="8353425" cy="465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2625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49" name="Picture 1" descr="C:\Users\jianhua\AppData\Local\YNote\data\jhyin12@163.com\f48ae6b312cf44ce99064836633cf461\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60648"/>
            <a:ext cx="8391525" cy="500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5414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Picture 1" descr="C://Users/jianhua/AppData/Local/YNote/data/jhyin12@163.com/4abc1086e1d24101a037841000b1502f/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32656"/>
            <a:ext cx="88011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58613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361950" y="476672"/>
            <a:ext cx="8782050" cy="3524250"/>
            <a:chOff x="361950" y="476672"/>
            <a:chExt cx="8782050" cy="3524250"/>
          </a:xfrm>
        </p:grpSpPr>
        <p:grpSp>
          <p:nvGrpSpPr>
            <p:cNvPr id="2" name="组合 1"/>
            <p:cNvGrpSpPr/>
            <p:nvPr/>
          </p:nvGrpSpPr>
          <p:grpSpPr>
            <a:xfrm>
              <a:off x="361950" y="476672"/>
              <a:ext cx="8782050" cy="3524250"/>
              <a:chOff x="361950" y="476672"/>
              <a:chExt cx="8782050" cy="3524250"/>
            </a:xfrm>
          </p:grpSpPr>
          <p:pic>
            <p:nvPicPr>
              <p:cNvPr id="28673" name="Picture 1" descr="C:\Users\jianhua\AppData\Local\YNote\data\jhyin12@163.com\39097ecabe674fea8fb7da90509ca814\clipboard.png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1950" y="476672"/>
                <a:ext cx="8782050" cy="35242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8674" name="Picture 2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39967" y="2658890"/>
                <a:ext cx="1052313" cy="4808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" name="TextBox 2"/>
                <p:cNvSpPr txBox="1"/>
                <p:nvPr/>
              </p:nvSpPr>
              <p:spPr>
                <a:xfrm>
                  <a:off x="6073131" y="2688471"/>
                  <a:ext cx="1235173" cy="63254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nary>
                          <m:naryPr>
                            <m:chr m:val="∑"/>
                            <m:ctrlPr>
                              <a:rPr lang="zh-CN" altLang="en-US" sz="1200" i="1" smtClean="0">
                                <a:latin typeface="Cambria Math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1200" b="0" i="1" smtClean="0">
                                <a:latin typeface="Cambria Math"/>
                              </a:rPr>
                              <m:t>𝑗</m:t>
                            </m:r>
                            <m:r>
                              <a:rPr lang="en-US" altLang="zh-CN" sz="1200" b="0" i="1" smtClean="0">
                                <a:latin typeface="Cambria Math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1200" b="0" i="1" smtClean="0">
                                <a:latin typeface="Cambria Math"/>
                              </a:rPr>
                              <m:t>𝑁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1200" b="0" i="1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200" i="1">
                                    <a:latin typeface="Cambria Math"/>
                                  </a:rPr>
                                  <m:t>𝑀</m:t>
                                </m:r>
                              </m:e>
                              <m:sub>
                                <m:r>
                                  <a:rPr lang="en-US" altLang="zh-CN" sz="1200" b="0" i="1" smtClean="0">
                                    <a:latin typeface="Cambria Math"/>
                                  </a:rPr>
                                  <m:t>𝑖𝑗</m:t>
                                </m:r>
                              </m:sub>
                            </m:sSub>
                            <m:r>
                              <a:rPr lang="en-US" altLang="zh-CN" sz="1200" b="0" i="1" smtClean="0">
                                <a:latin typeface="Cambria Math"/>
                              </a:rPr>
                              <m:t>=1</m:t>
                            </m:r>
                          </m:e>
                        </m:nary>
                      </m:oMath>
                    </m:oMathPara>
                  </a14:m>
                  <a:endParaRPr lang="zh-CN" altLang="en-US" sz="1200" dirty="0"/>
                </a:p>
              </p:txBody>
            </p:sp>
          </mc:Choice>
          <mc:Fallback xmlns="">
            <p:sp>
              <p:nvSpPr>
                <p:cNvPr id="3" name="TextBox 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73131" y="2688471"/>
                  <a:ext cx="1235173" cy="632545"/>
                </a:xfrm>
                <a:prstGeom prst="rect">
                  <a:avLst/>
                </a:prstGeom>
                <a:blipFill rotWithShape="1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883582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361950" y="476672"/>
            <a:ext cx="8782050" cy="3524250"/>
            <a:chOff x="361950" y="476672"/>
            <a:chExt cx="8782050" cy="3524250"/>
          </a:xfrm>
        </p:grpSpPr>
        <p:grpSp>
          <p:nvGrpSpPr>
            <p:cNvPr id="2" name="组合 1"/>
            <p:cNvGrpSpPr/>
            <p:nvPr/>
          </p:nvGrpSpPr>
          <p:grpSpPr>
            <a:xfrm>
              <a:off x="361950" y="476672"/>
              <a:ext cx="8782050" cy="3524250"/>
              <a:chOff x="361950" y="476672"/>
              <a:chExt cx="8782050" cy="3524250"/>
            </a:xfrm>
          </p:grpSpPr>
          <p:pic>
            <p:nvPicPr>
              <p:cNvPr id="28673" name="Picture 1" descr="C:\Users\jianhua\AppData\Local\YNote\data\jhyin12@163.com\39097ecabe674fea8fb7da90509ca814\clipboard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1950" y="476672"/>
                <a:ext cx="8782050" cy="35242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8674" name="Picture 2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39967" y="2658890"/>
                <a:ext cx="1052313" cy="4808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" name="TextBox 2"/>
                <p:cNvSpPr txBox="1"/>
                <p:nvPr/>
              </p:nvSpPr>
              <p:spPr>
                <a:xfrm>
                  <a:off x="6073131" y="2688471"/>
                  <a:ext cx="1235173" cy="63254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nary>
                          <m:naryPr>
                            <m:chr m:val="∑"/>
                            <m:ctrlPr>
                              <a:rPr lang="zh-CN" altLang="en-US" sz="1200" i="1" smtClean="0">
                                <a:latin typeface="Cambria Math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1200" b="0" i="1" smtClean="0">
                                <a:latin typeface="Cambria Math"/>
                              </a:rPr>
                              <m:t>𝑗</m:t>
                            </m:r>
                            <m:r>
                              <a:rPr lang="en-US" altLang="zh-CN" sz="1200" b="0" i="1" smtClean="0">
                                <a:latin typeface="Cambria Math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1200" b="0" i="1" smtClean="0">
                                <a:latin typeface="Cambria Math"/>
                              </a:rPr>
                              <m:t>𝑁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1200" b="0" i="1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200" i="1">
                                    <a:latin typeface="Cambria Math"/>
                                  </a:rPr>
                                  <m:t>𝑀</m:t>
                                </m:r>
                              </m:e>
                              <m:sub>
                                <m:r>
                                  <a:rPr lang="en-US" altLang="zh-CN" sz="1200" b="0" i="1" smtClean="0">
                                    <a:latin typeface="Cambria Math"/>
                                  </a:rPr>
                                  <m:t>𝑖𝑗</m:t>
                                </m:r>
                              </m:sub>
                            </m:sSub>
                            <m:r>
                              <a:rPr lang="en-US" altLang="zh-CN" sz="1200" b="0" i="1" smtClean="0">
                                <a:latin typeface="Cambria Math"/>
                              </a:rPr>
                              <m:t>=1</m:t>
                            </m:r>
                          </m:e>
                        </m:nary>
                      </m:oMath>
                    </m:oMathPara>
                  </a14:m>
                  <a:endParaRPr lang="zh-CN" altLang="en-US" sz="1200" dirty="0"/>
                </a:p>
              </p:txBody>
            </p:sp>
          </mc:Choice>
          <mc:Fallback xmlns="">
            <p:sp>
              <p:nvSpPr>
                <p:cNvPr id="3" name="TextBox 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73131" y="2688471"/>
                  <a:ext cx="1235173" cy="632545"/>
                </a:xfrm>
                <a:prstGeom prst="rect">
                  <a:avLst/>
                </a:prstGeom>
                <a:blipFill rotWithShape="1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8" name="组合 7"/>
          <p:cNvGrpSpPr/>
          <p:nvPr/>
        </p:nvGrpSpPr>
        <p:grpSpPr>
          <a:xfrm>
            <a:off x="361950" y="3717032"/>
            <a:ext cx="8640960" cy="2299203"/>
            <a:chOff x="361950" y="3717032"/>
            <a:chExt cx="8640960" cy="2299203"/>
          </a:xfrm>
        </p:grpSpPr>
        <p:grpSp>
          <p:nvGrpSpPr>
            <p:cNvPr id="4" name="组合 3"/>
            <p:cNvGrpSpPr/>
            <p:nvPr/>
          </p:nvGrpSpPr>
          <p:grpSpPr>
            <a:xfrm>
              <a:off x="361950" y="3717032"/>
              <a:ext cx="8640960" cy="2299203"/>
              <a:chOff x="361950" y="3717032"/>
              <a:chExt cx="8640960" cy="2299203"/>
            </a:xfrm>
          </p:grpSpPr>
          <p:pic>
            <p:nvPicPr>
              <p:cNvPr id="29699" name="Picture 3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1950" y="3717032"/>
                <a:ext cx="8640960" cy="22992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9700" name="Picture 4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99591" y="5415180"/>
                <a:ext cx="2789157" cy="3779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9701" name="Picture 5"/>
              <p:cNvPicPr>
                <a:picLocks noChangeAspect="1" noChangeArrowheads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150749" y="5373216"/>
                <a:ext cx="2157555" cy="3180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29702" name="Picture 6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32596" y="4077072"/>
              <a:ext cx="5400600" cy="5040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3509962" y="3968006"/>
                <a:ext cx="4127155" cy="6981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400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1400" i="1">
                              <a:latin typeface="Cambria Math"/>
                            </a:rPr>
                            <m:t>𝑝</m:t>
                          </m:r>
                        </m:e>
                        <m:sub>
                          <m:r>
                            <a:rPr lang="en-US" altLang="zh-CN" sz="1400" b="0" i="1" smtClean="0">
                              <a:latin typeface="Cambria Math"/>
                            </a:rPr>
                            <m:t>𝑡</m:t>
                          </m:r>
                          <m:r>
                            <a:rPr lang="en-US" altLang="zh-CN" sz="1400" b="0" i="1" smtClean="0">
                              <a:latin typeface="Cambria Math"/>
                            </a:rPr>
                            <m:t>+1</m:t>
                          </m:r>
                        </m:sub>
                      </m:sSub>
                      <m:d>
                        <m:dPr>
                          <m:ctrlPr>
                            <a:rPr lang="en-US" altLang="zh-CN" sz="1400" b="0" i="1" smtClean="0">
                              <a:latin typeface="Cambria Math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1400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altLang="zh-CN" sz="1400" b="0" i="1" smtClean="0">
                                  <a:latin typeface="Cambria Math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altLang="zh-CN" sz="1400" b="0" i="1" smtClean="0">
                                  <a:latin typeface="Cambria Math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altLang="zh-CN" sz="1400" b="0" i="1" smtClean="0">
                          <a:latin typeface="Cambria Math"/>
                        </a:rPr>
                        <m:t>=</m:t>
                      </m:r>
                      <m:d>
                        <m:dPr>
                          <m:ctrlPr>
                            <a:rPr lang="en-US" altLang="zh-CN" sz="1400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altLang="zh-CN" sz="1400" b="0" i="1" smtClean="0">
                              <a:latin typeface="Cambria Math"/>
                            </a:rPr>
                            <m:t>1−</m:t>
                          </m:r>
                          <m:r>
                            <m:rPr>
                              <m:sty m:val="p"/>
                            </m:rPr>
                            <a:rPr lang="el-GR" altLang="zh-CN" sz="1400" b="0" i="1" smtClean="0">
                              <a:latin typeface="Cambria Math"/>
                            </a:rPr>
                            <m:t>α</m:t>
                          </m:r>
                        </m:e>
                      </m:d>
                      <m:nary>
                        <m:naryPr>
                          <m:chr m:val="∑"/>
                          <m:ctrlPr>
                            <a:rPr lang="zh-CN" altLang="en-US" sz="1400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a:rPr lang="en-US" altLang="zh-CN" sz="1400" b="0" i="1" smtClean="0">
                              <a:latin typeface="Cambria Math"/>
                            </a:rPr>
                            <m:t>𝑖</m:t>
                          </m:r>
                          <m:r>
                            <a:rPr lang="en-US" altLang="zh-CN" sz="1400" i="1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1400" i="1">
                              <a:latin typeface="Cambria Math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140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altLang="zh-CN" sz="1400" i="1">
                                  <a:latin typeface="Cambria Math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altLang="zh-CN" sz="1400" i="1">
                                  <a:latin typeface="Cambria Math"/>
                                </a:rPr>
                                <m:t>𝑖𝑗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140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altLang="zh-CN" sz="1400" i="1">
                                  <a:latin typeface="Cambria Math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sz="1400" i="1">
                                  <a:latin typeface="Cambria Math"/>
                                </a:rPr>
                                <m:t>𝑡</m:t>
                              </m:r>
                            </m:sub>
                          </m:sSub>
                          <m:d>
                            <m:dPr>
                              <m:ctrlPr>
                                <a:rPr lang="en-US" altLang="zh-CN" sz="1400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1400" b="0" i="1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400" b="0" i="1" smtClean="0">
                                      <a:latin typeface="Cambria Math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altLang="zh-CN" sz="1400" b="0" i="1" smtClean="0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  <m:r>
                        <a:rPr lang="en-US" altLang="zh-CN" sz="1400" b="0" i="1" smtClean="0">
                          <a:latin typeface="Cambria Math"/>
                        </a:rPr>
                        <m:t>  +  </m:t>
                      </m:r>
                      <m:r>
                        <m:rPr>
                          <m:sty m:val="p"/>
                        </m:rPr>
                        <a:rPr lang="el-GR" altLang="zh-CN" sz="1400" i="1">
                          <a:latin typeface="Cambria Math"/>
                        </a:rPr>
                        <m:t>α</m:t>
                      </m:r>
                      <m:nary>
                        <m:naryPr>
                          <m:chr m:val="∑"/>
                          <m:ctrlPr>
                            <a:rPr lang="zh-CN" altLang="en-US" sz="1400" i="1">
                              <a:latin typeface="Cambria Math"/>
                            </a:rPr>
                          </m:ctrlPr>
                        </m:naryPr>
                        <m:sub>
                          <m:r>
                            <a:rPr lang="en-US" altLang="zh-CN" sz="1400" i="1">
                              <a:latin typeface="Cambria Math"/>
                            </a:rPr>
                            <m:t>𝑖</m:t>
                          </m:r>
                          <m:r>
                            <a:rPr lang="en-US" altLang="zh-CN" sz="1400" i="1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1400" i="1">
                              <a:latin typeface="Cambria Math"/>
                            </a:rPr>
                            <m:t>𝑁</m:t>
                          </m:r>
                        </m:sup>
                        <m:e>
                          <m:f>
                            <m:fPr>
                              <m:ctrlPr>
                                <a:rPr lang="en-US" altLang="zh-CN" sz="1400" i="1" smtClean="0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altLang="zh-CN" sz="1400" b="0" i="1" smtClean="0">
                                  <a:latin typeface="Cambria Math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CN" sz="1400" b="0" i="1" smtClean="0">
                                  <a:latin typeface="Cambria Math"/>
                                </a:rPr>
                                <m:t>𝑁</m:t>
                              </m:r>
                            </m:den>
                          </m:f>
                          <m:sSub>
                            <m:sSubPr>
                              <m:ctrlPr>
                                <a:rPr lang="en-US" altLang="zh-CN" sz="140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altLang="zh-CN" sz="1400" i="1">
                                  <a:latin typeface="Cambria Math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sz="1400" i="1">
                                  <a:latin typeface="Cambria Math"/>
                                </a:rPr>
                                <m:t>𝑡</m:t>
                              </m:r>
                            </m:sub>
                          </m:sSub>
                          <m:d>
                            <m:dPr>
                              <m:ctrlPr>
                                <a:rPr lang="en-US" altLang="zh-CN" sz="1400" i="1">
                                  <a:latin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14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400" i="1">
                                      <a:latin typeface="Cambria Math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altLang="zh-CN" sz="1400" i="1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zh-CN" altLang="en-US" sz="14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09962" y="3968006"/>
                <a:ext cx="4127155" cy="698140"/>
              </a:xfrm>
              <a:prstGeom prst="rect">
                <a:avLst/>
              </a:prstGeom>
              <a:blipFill rotWithShape="1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直接箭头连接符 9"/>
          <p:cNvCxnSpPr/>
          <p:nvPr/>
        </p:nvCxnSpPr>
        <p:spPr>
          <a:xfrm>
            <a:off x="3232596" y="4149080"/>
            <a:ext cx="619324" cy="14401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5932896" y="4000922"/>
            <a:ext cx="439304" cy="2201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H="1">
            <a:off x="7380312" y="4000922"/>
            <a:ext cx="256805" cy="2201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6637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5" name="Picture 1" descr="C:\Users\jianhua\AppData\Local\YNote\data\jhyin12@163.com\1cf274f7ad194f20b9daf04e69974c11\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60648"/>
            <a:ext cx="8515350" cy="494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1516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Picture 1" descr="C:\Users\jianhua\AppData\Local\YNote\data\jhyin12@163.com\b41b44347a9f4dbbafb2d1ef0a1c4407\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648700" cy="459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2625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3" name="Picture 1" descr="C://Users/jianhua/AppData/Local/YNote/data/jhyin12@163.com/76305c4b789c46abb3cc4e357de95056/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32656"/>
            <a:ext cx="88011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5861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7" name="Picture 1" descr="C://Users/jianhua/AppData/Local/YNote/data/jhyin12@163.com/f4954f5a40e44dcc83fe0d73daa17930/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04664"/>
            <a:ext cx="88011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5861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 descr="C://Users/jianhua/AppData/Local/YNote/data/jhyin12@163.com/dac13b8fa3134aeaac4b1221fae38823/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92" y="260648"/>
            <a:ext cx="88011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4061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1" descr="C://Users/jianhua/AppData/Local/YNote/data/jhyin12@163.com/7934540c13a24a15aefc160123cc2629/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60648"/>
            <a:ext cx="88011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6328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9" name="Picture 1" descr="C://Users/jianhua/AppData/Local/YNote/data/jhyin12@163.com/3341ed1a944347acbac5c82f4611799b/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452" y="260648"/>
            <a:ext cx="88011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0355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3" name="Picture 1" descr="C://Users/jianhua/AppData/Local/YNote/data/jhyin12@163.com/ec7c6a7b671b4807bdc110505e0c0fbe/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88640"/>
            <a:ext cx="88011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25543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107</Words>
  <Application>Microsoft Office PowerPoint</Application>
  <PresentationFormat>全屏显示(4:3)</PresentationFormat>
  <Paragraphs>10</Paragraphs>
  <Slides>33</Slides>
  <Notes>3</Notes>
  <HiddenSlides>13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4" baseType="lpstr">
      <vt:lpstr>Office 主题​​</vt:lpstr>
      <vt:lpstr>Feedback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Web Search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Link Analysis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Systems Implementation</dc:title>
  <dc:creator>匿名用户</dc:creator>
  <cp:lastModifiedBy>匿名用户</cp:lastModifiedBy>
  <cp:revision>47</cp:revision>
  <dcterms:created xsi:type="dcterms:W3CDTF">2018-10-31T06:36:37Z</dcterms:created>
  <dcterms:modified xsi:type="dcterms:W3CDTF">2018-12-19T06:21:59Z</dcterms:modified>
</cp:coreProperties>
</file>

<file path=docProps/thumbnail.jpeg>
</file>